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Squada One"/>
      <p:regular r:id="rId22"/>
    </p:embeddedFont>
    <p:embeddedFont>
      <p:font typeface="Questrial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SquadaOne-regular.fnt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Questrial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6e95c42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6e95c42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6e95c4256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6e95c4256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6e95c4256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06e95c4256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6e95c4256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6e95c4256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06e95c4256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06e95c4256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6e95c4256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6e95c4256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6e95c4256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06e95c4256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6e95c4256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06e95c4256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0177929be_4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0177929be_4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0177929be_4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0177929be_4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6bb608b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6bb608b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6bb608bb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06bb608b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6bb608bb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6bb608bb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6e95c425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6e95c425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6e95c425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06e95c425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6e95c42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6e95c42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005498" y="1981950"/>
            <a:ext cx="5133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05498" y="3882150"/>
            <a:ext cx="5133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200"/>
              <a:buNone/>
              <a:defRPr>
                <a:solidFill>
                  <a:srgbClr val="00537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BIG_NUMBER_1_1_1_1_3">
    <p:bg>
      <p:bgPr>
        <a:solidFill>
          <a:schemeClr val="accent2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65" name="Google Shape;65;p11"/>
          <p:cNvSpPr/>
          <p:nvPr/>
        </p:nvSpPr>
        <p:spPr>
          <a:xfrm>
            <a:off x="-28200" y="1444550"/>
            <a:ext cx="9200400" cy="369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-28200" y="4681650"/>
            <a:ext cx="8475000" cy="4620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8446800" y="4681650"/>
            <a:ext cx="748200" cy="4620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BIG_NUMBER_1_1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" type="subTitle"/>
          </p:nvPr>
        </p:nvSpPr>
        <p:spPr>
          <a:xfrm>
            <a:off x="5691852" y="1879175"/>
            <a:ext cx="2409900" cy="23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1" name="Google Shape;71;p12"/>
          <p:cNvSpPr/>
          <p:nvPr/>
        </p:nvSpPr>
        <p:spPr>
          <a:xfrm>
            <a:off x="8870400" y="944375"/>
            <a:ext cx="273600" cy="41991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8870400" y="0"/>
            <a:ext cx="273600" cy="10095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">
  <p:cSld name="BIG_NUMBER_1_1_1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2" type="ctrTitle"/>
          </p:nvPr>
        </p:nvSpPr>
        <p:spPr>
          <a:xfrm>
            <a:off x="1408377" y="3245075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1408373" y="3622128"/>
            <a:ext cx="22959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3" type="ctrTitle"/>
          </p:nvPr>
        </p:nvSpPr>
        <p:spPr>
          <a:xfrm>
            <a:off x="5439727" y="3245075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5439723" y="3622128"/>
            <a:ext cx="22959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2">
  <p:cSld name="BIG_NUMBER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881575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2" name="Google Shape;82;p14"/>
          <p:cNvSpPr/>
          <p:nvPr/>
        </p:nvSpPr>
        <p:spPr>
          <a:xfrm>
            <a:off x="8829675" y="1476375"/>
            <a:ext cx="314400" cy="29241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BIG_NUMBER_1_1_1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0" y="290550"/>
            <a:ext cx="4682100" cy="456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2" type="ctrTitle"/>
          </p:nvPr>
        </p:nvSpPr>
        <p:spPr>
          <a:xfrm>
            <a:off x="720012" y="2597800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1" type="subTitle"/>
          </p:nvPr>
        </p:nvSpPr>
        <p:spPr>
          <a:xfrm>
            <a:off x="720012" y="2974850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3" type="ctrTitle"/>
          </p:nvPr>
        </p:nvSpPr>
        <p:spPr>
          <a:xfrm>
            <a:off x="720012" y="1494988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4" type="subTitle"/>
          </p:nvPr>
        </p:nvSpPr>
        <p:spPr>
          <a:xfrm>
            <a:off x="720012" y="1872038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0" name="Google Shape;90;p15"/>
          <p:cNvSpPr txBox="1"/>
          <p:nvPr>
            <p:ph idx="5" type="ctrTitle"/>
          </p:nvPr>
        </p:nvSpPr>
        <p:spPr>
          <a:xfrm>
            <a:off x="720012" y="3700600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idx="6" type="subTitle"/>
          </p:nvPr>
        </p:nvSpPr>
        <p:spPr>
          <a:xfrm>
            <a:off x="720012" y="4077650"/>
            <a:ext cx="1884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 ">
  <p:cSld name="BIG_NUMBER_1_1_1_3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2" type="ctrTitle"/>
          </p:nvPr>
        </p:nvSpPr>
        <p:spPr>
          <a:xfrm>
            <a:off x="913077" y="3245075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idx="1" type="subTitle"/>
          </p:nvPr>
        </p:nvSpPr>
        <p:spPr>
          <a:xfrm>
            <a:off x="1167325" y="3622125"/>
            <a:ext cx="2041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3" type="ctrTitle"/>
          </p:nvPr>
        </p:nvSpPr>
        <p:spPr>
          <a:xfrm>
            <a:off x="5935023" y="3245075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4" type="subTitle"/>
          </p:nvPr>
        </p:nvSpPr>
        <p:spPr>
          <a:xfrm>
            <a:off x="5935025" y="3622125"/>
            <a:ext cx="2041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8" name="Google Shape;98;p16"/>
          <p:cNvSpPr txBox="1"/>
          <p:nvPr>
            <p:ph idx="5" type="ctrTitle"/>
          </p:nvPr>
        </p:nvSpPr>
        <p:spPr>
          <a:xfrm>
            <a:off x="913077" y="2016350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6" type="subTitle"/>
          </p:nvPr>
        </p:nvSpPr>
        <p:spPr>
          <a:xfrm>
            <a:off x="1167325" y="2393400"/>
            <a:ext cx="2041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7" type="ctrTitle"/>
          </p:nvPr>
        </p:nvSpPr>
        <p:spPr>
          <a:xfrm>
            <a:off x="5935023" y="2016350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8" type="subTitle"/>
          </p:nvPr>
        </p:nvSpPr>
        <p:spPr>
          <a:xfrm>
            <a:off x="5935025" y="2393400"/>
            <a:ext cx="2041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02" name="Google Shape;102;p16"/>
          <p:cNvSpPr/>
          <p:nvPr/>
        </p:nvSpPr>
        <p:spPr>
          <a:xfrm>
            <a:off x="8829600" y="1476375"/>
            <a:ext cx="314400" cy="29241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8829600" y="1476375"/>
            <a:ext cx="234300" cy="29241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0" y="1476375"/>
            <a:ext cx="314400" cy="29241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4">
  <p:cSld name="BIG_NUMBER_1_1_1_1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/>
          <p:nvPr/>
        </p:nvSpPr>
        <p:spPr>
          <a:xfrm>
            <a:off x="-150" y="0"/>
            <a:ext cx="4572300" cy="51435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/>
          <p:nvPr/>
        </p:nvSpPr>
        <p:spPr>
          <a:xfrm>
            <a:off x="4571850" y="0"/>
            <a:ext cx="4572300" cy="51435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5">
  <p:cSld name="BIG_NUMBER_1_1_1_1_5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11" name="Google Shape;111;p18"/>
          <p:cNvSpPr/>
          <p:nvPr/>
        </p:nvSpPr>
        <p:spPr>
          <a:xfrm>
            <a:off x="-112075" y="3761825"/>
            <a:ext cx="9256200" cy="138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-164375" y="3465375"/>
            <a:ext cx="3793800" cy="29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2">
  <p:cSld name="BIG_NUMBER_1_1_1_3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1408373" y="3834053"/>
            <a:ext cx="22959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2" type="subTitle"/>
          </p:nvPr>
        </p:nvSpPr>
        <p:spPr>
          <a:xfrm>
            <a:off x="5439723" y="1567103"/>
            <a:ext cx="22959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IG TEXT 2">
  <p:cSld name="BIG_NUMBER_1_1_1_3_3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19" name="Google Shape;119;p20"/>
          <p:cNvSpPr txBox="1"/>
          <p:nvPr>
            <p:ph idx="2" type="ctrTitle"/>
          </p:nvPr>
        </p:nvSpPr>
        <p:spPr>
          <a:xfrm>
            <a:off x="1960200" y="2510150"/>
            <a:ext cx="52236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None/>
              <a:defRPr sz="36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2769925" y="3279225"/>
            <a:ext cx="38142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1" name="Google Shape;121;p20"/>
          <p:cNvSpPr/>
          <p:nvPr/>
        </p:nvSpPr>
        <p:spPr>
          <a:xfrm>
            <a:off x="0" y="2173125"/>
            <a:ext cx="1668000" cy="18477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7476000" y="2173125"/>
            <a:ext cx="1668000" cy="18477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IG TEXT ">
  <p:cSld name="BIG_NUMBER_1_1_1_3_3_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720000" y="1685250"/>
            <a:ext cx="6750600" cy="30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BIG_NUMBER_1_1_1_4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2" type="ctrTitle"/>
          </p:nvPr>
        </p:nvSpPr>
        <p:spPr>
          <a:xfrm>
            <a:off x="2554550" y="361017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" type="subTitle"/>
          </p:nvPr>
        </p:nvSpPr>
        <p:spPr>
          <a:xfrm>
            <a:off x="2755761" y="3911025"/>
            <a:ext cx="1618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3" type="ctrTitle"/>
          </p:nvPr>
        </p:nvSpPr>
        <p:spPr>
          <a:xfrm>
            <a:off x="4380506" y="361017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4" type="subTitle"/>
          </p:nvPr>
        </p:nvSpPr>
        <p:spPr>
          <a:xfrm>
            <a:off x="4581716" y="3911025"/>
            <a:ext cx="1618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5" type="ctrTitle"/>
          </p:nvPr>
        </p:nvSpPr>
        <p:spPr>
          <a:xfrm>
            <a:off x="6206462" y="361017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6" type="subTitle"/>
          </p:nvPr>
        </p:nvSpPr>
        <p:spPr>
          <a:xfrm>
            <a:off x="6407672" y="3911025"/>
            <a:ext cx="1618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7" type="ctrTitle"/>
          </p:nvPr>
        </p:nvSpPr>
        <p:spPr>
          <a:xfrm>
            <a:off x="2554550" y="203582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8" type="subTitle"/>
          </p:nvPr>
        </p:nvSpPr>
        <p:spPr>
          <a:xfrm>
            <a:off x="2755761" y="2319160"/>
            <a:ext cx="1618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9" type="ctrTitle"/>
          </p:nvPr>
        </p:nvSpPr>
        <p:spPr>
          <a:xfrm>
            <a:off x="4380506" y="203582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13" type="subTitle"/>
          </p:nvPr>
        </p:nvSpPr>
        <p:spPr>
          <a:xfrm>
            <a:off x="4581716" y="2319160"/>
            <a:ext cx="1618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14" type="ctrTitle"/>
          </p:nvPr>
        </p:nvSpPr>
        <p:spPr>
          <a:xfrm>
            <a:off x="6206462" y="2035825"/>
            <a:ext cx="2020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36" name="Google Shape;136;p21"/>
          <p:cNvSpPr txBox="1"/>
          <p:nvPr>
            <p:ph idx="15" type="subTitle"/>
          </p:nvPr>
        </p:nvSpPr>
        <p:spPr>
          <a:xfrm>
            <a:off x="6407672" y="2319160"/>
            <a:ext cx="1618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&amp;CREDITS">
  <p:cSld name="BIG_NUMBER_1_1_1_3_3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ctrTitle"/>
          </p:nvPr>
        </p:nvSpPr>
        <p:spPr>
          <a:xfrm>
            <a:off x="1222800" y="1812400"/>
            <a:ext cx="66984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9" name="Google Shape;139;p22"/>
          <p:cNvSpPr txBox="1"/>
          <p:nvPr>
            <p:ph idx="1" type="subTitle"/>
          </p:nvPr>
        </p:nvSpPr>
        <p:spPr>
          <a:xfrm>
            <a:off x="1222800" y="2284700"/>
            <a:ext cx="38142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22"/>
          <p:cNvSpPr txBox="1"/>
          <p:nvPr/>
        </p:nvSpPr>
        <p:spPr>
          <a:xfrm>
            <a:off x="1222800" y="3716025"/>
            <a:ext cx="27531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C5641"/>
                </a:solidFill>
                <a:latin typeface="Questrial"/>
                <a:ea typeface="Questrial"/>
                <a:cs typeface="Questrial"/>
                <a:sym typeface="Questrial"/>
              </a:rPr>
              <a:t>CREDITS: This presentation template was created by </a:t>
            </a:r>
            <a:r>
              <a:rPr b="1" lang="en" sz="900">
                <a:solidFill>
                  <a:srgbClr val="DC564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DC5641"/>
                </a:solidFill>
                <a:latin typeface="Questrial"/>
                <a:ea typeface="Questrial"/>
                <a:cs typeface="Questrial"/>
                <a:sym typeface="Questrial"/>
              </a:rPr>
              <a:t>, including icons by </a:t>
            </a:r>
            <a:r>
              <a:rPr b="1" lang="en" sz="900">
                <a:solidFill>
                  <a:srgbClr val="DC564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DC5641"/>
                </a:solidFill>
                <a:latin typeface="Questrial"/>
                <a:ea typeface="Questrial"/>
                <a:cs typeface="Questrial"/>
                <a:sym typeface="Questrial"/>
              </a:rPr>
              <a:t>, and infographics &amp; images by </a:t>
            </a:r>
            <a:r>
              <a:rPr lang="en" sz="900">
                <a:solidFill>
                  <a:srgbClr val="DC564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DC5641"/>
                </a:solidFill>
                <a:latin typeface="Questrial"/>
                <a:ea typeface="Questrial"/>
                <a:cs typeface="Questrial"/>
                <a:sym typeface="Questrial"/>
              </a:rPr>
              <a:t>. </a:t>
            </a:r>
            <a:endParaRPr sz="900">
              <a:solidFill>
                <a:srgbClr val="DC564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DC5641"/>
                </a:solidFill>
                <a:latin typeface="Questrial"/>
                <a:ea typeface="Questrial"/>
                <a:cs typeface="Questrial"/>
                <a:sym typeface="Questrial"/>
              </a:rPr>
              <a:t>Please keep this slide for attribution.</a:t>
            </a:r>
            <a:endParaRPr b="1" sz="900">
              <a:solidFill>
                <a:srgbClr val="DC564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C564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2721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3">
  <p:cSld name="BIG_NUMBER_1_1_1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695038" y="1282650"/>
            <a:ext cx="37305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718451" y="1282650"/>
            <a:ext cx="37305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●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000"/>
              <a:buFont typeface="Questrial"/>
              <a:buChar char="○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375"/>
              </a:buClr>
              <a:buSzPts val="1000"/>
              <a:buFont typeface="Questrial"/>
              <a:buChar char="■"/>
              <a:defRPr sz="10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5" name="Google Shape;145;p23"/>
          <p:cNvSpPr/>
          <p:nvPr/>
        </p:nvSpPr>
        <p:spPr>
          <a:xfrm>
            <a:off x="8908500" y="0"/>
            <a:ext cx="235500" cy="29703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8908500" y="3275475"/>
            <a:ext cx="235500" cy="3144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IG_NUMBER_1">
    <p:bg>
      <p:bgPr>
        <a:solidFill>
          <a:srgbClr val="FFFFFF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hasCustomPrompt="1" type="title"/>
          </p:nvPr>
        </p:nvSpPr>
        <p:spPr>
          <a:xfrm>
            <a:off x="198703" y="1204525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4"/>
          <p:cNvSpPr txBox="1"/>
          <p:nvPr>
            <p:ph idx="2" type="ctrTitle"/>
          </p:nvPr>
        </p:nvSpPr>
        <p:spPr>
          <a:xfrm>
            <a:off x="1096000" y="1204525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096005" y="1505375"/>
            <a:ext cx="2343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hasCustomPrompt="1" idx="3" type="title"/>
          </p:nvPr>
        </p:nvSpPr>
        <p:spPr>
          <a:xfrm>
            <a:off x="198703" y="1893231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4"/>
          <p:cNvSpPr txBox="1"/>
          <p:nvPr>
            <p:ph idx="4" type="ctrTitle"/>
          </p:nvPr>
        </p:nvSpPr>
        <p:spPr>
          <a:xfrm>
            <a:off x="1096000" y="1893230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5" type="subTitle"/>
          </p:nvPr>
        </p:nvSpPr>
        <p:spPr>
          <a:xfrm>
            <a:off x="1096005" y="2194080"/>
            <a:ext cx="2343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hasCustomPrompt="1" idx="6" type="title"/>
          </p:nvPr>
        </p:nvSpPr>
        <p:spPr>
          <a:xfrm>
            <a:off x="198703" y="2581937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/>
          <p:nvPr>
            <p:ph idx="7" type="ctrTitle"/>
          </p:nvPr>
        </p:nvSpPr>
        <p:spPr>
          <a:xfrm>
            <a:off x="1096000" y="2581934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8" type="subTitle"/>
          </p:nvPr>
        </p:nvSpPr>
        <p:spPr>
          <a:xfrm>
            <a:off x="1096005" y="2882784"/>
            <a:ext cx="2343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hasCustomPrompt="1" idx="9" type="title"/>
          </p:nvPr>
        </p:nvSpPr>
        <p:spPr>
          <a:xfrm>
            <a:off x="198703" y="3270643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/>
          <p:nvPr>
            <p:ph idx="13" type="ctrTitle"/>
          </p:nvPr>
        </p:nvSpPr>
        <p:spPr>
          <a:xfrm>
            <a:off x="1096000" y="3270639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4" type="subTitle"/>
          </p:nvPr>
        </p:nvSpPr>
        <p:spPr>
          <a:xfrm>
            <a:off x="1096005" y="3571489"/>
            <a:ext cx="2343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hasCustomPrompt="1" idx="15" type="title"/>
          </p:nvPr>
        </p:nvSpPr>
        <p:spPr>
          <a:xfrm>
            <a:off x="198703" y="3959349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/>
          <p:nvPr>
            <p:ph idx="16" type="ctrTitle"/>
          </p:nvPr>
        </p:nvSpPr>
        <p:spPr>
          <a:xfrm>
            <a:off x="1096000" y="3959343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7" type="subTitle"/>
          </p:nvPr>
        </p:nvSpPr>
        <p:spPr>
          <a:xfrm>
            <a:off x="1096005" y="4260193"/>
            <a:ext cx="23430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8"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BIG_NUMBER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948604" y="1955373"/>
            <a:ext cx="2826300" cy="23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100"/>
              <a:buNone/>
              <a:defRPr sz="1100">
                <a:solidFill>
                  <a:srgbClr val="00537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800"/>
              <a:buNone/>
              <a:defRPr sz="2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5993075" y="5700"/>
            <a:ext cx="3150900" cy="5835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4620750"/>
            <a:ext cx="3546300" cy="1572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BIG_NUMB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2" type="ctrTitle"/>
          </p:nvPr>
        </p:nvSpPr>
        <p:spPr>
          <a:xfrm>
            <a:off x="1201516" y="2665050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" type="subTitle"/>
          </p:nvPr>
        </p:nvSpPr>
        <p:spPr>
          <a:xfrm>
            <a:off x="1201513" y="3042101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ctrTitle"/>
          </p:nvPr>
        </p:nvSpPr>
        <p:spPr>
          <a:xfrm>
            <a:off x="3609151" y="2665050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subTitle"/>
          </p:nvPr>
        </p:nvSpPr>
        <p:spPr>
          <a:xfrm>
            <a:off x="3609148" y="3042101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5" type="ctrTitle"/>
          </p:nvPr>
        </p:nvSpPr>
        <p:spPr>
          <a:xfrm>
            <a:off x="6016786" y="2665050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800"/>
              <a:buNone/>
              <a:defRPr sz="18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6" type="subTitle"/>
          </p:nvPr>
        </p:nvSpPr>
        <p:spPr>
          <a:xfrm>
            <a:off x="6016783" y="3042101"/>
            <a:ext cx="1925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000"/>
              <a:buNone/>
              <a:defRPr sz="1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4" name="Google Shape;44;p6"/>
          <p:cNvSpPr/>
          <p:nvPr/>
        </p:nvSpPr>
        <p:spPr>
          <a:xfrm>
            <a:off x="8552000" y="4489875"/>
            <a:ext cx="591900" cy="3900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4489875"/>
            <a:ext cx="8616600" cy="3900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BIG_NUMBER_1_1_1_1_1_1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Google Shape;49;p7"/>
          <p:cNvSpPr/>
          <p:nvPr/>
        </p:nvSpPr>
        <p:spPr>
          <a:xfrm>
            <a:off x="8908500" y="0"/>
            <a:ext cx="235500" cy="29703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2173200"/>
            <a:ext cx="235500" cy="29703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BIG_NUMBER_1_1_1_5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1145700" y="619525"/>
            <a:ext cx="6713100" cy="41496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4777475" y="1630800"/>
            <a:ext cx="4402500" cy="2833200"/>
          </a:xfrm>
          <a:prstGeom prst="rect">
            <a:avLst/>
          </a:prstGeom>
          <a:solidFill>
            <a:srgbClr val="005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ctrTitle"/>
          </p:nvPr>
        </p:nvSpPr>
        <p:spPr>
          <a:xfrm>
            <a:off x="1215450" y="3032875"/>
            <a:ext cx="671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" type="subTitle"/>
          </p:nvPr>
        </p:nvSpPr>
        <p:spPr>
          <a:xfrm>
            <a:off x="5632650" y="3498028"/>
            <a:ext cx="22959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hasCustomPrompt="1" idx="2" type="title"/>
          </p:nvPr>
        </p:nvSpPr>
        <p:spPr>
          <a:xfrm>
            <a:off x="6747150" y="2116971"/>
            <a:ext cx="11814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BIG_NUMBER_1_1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59" name="Google Shape;59;p9"/>
          <p:cNvSpPr/>
          <p:nvPr/>
        </p:nvSpPr>
        <p:spPr>
          <a:xfrm>
            <a:off x="8552000" y="4489875"/>
            <a:ext cx="591900" cy="3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/>
          <p:nvPr/>
        </p:nvSpPr>
        <p:spPr>
          <a:xfrm>
            <a:off x="0" y="4489875"/>
            <a:ext cx="8616600" cy="3900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BIG_NUMBER_1_1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C5641"/>
              </a:buClr>
              <a:buSzPts val="2400"/>
              <a:buNone/>
              <a:defRPr sz="2400">
                <a:solidFill>
                  <a:srgbClr val="DC564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2400"/>
              <a:buNone/>
              <a:defRPr sz="2400">
                <a:solidFill>
                  <a:srgbClr val="005375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orient="horz" pos="45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600"/>
              <a:buFont typeface="Squada One"/>
              <a:buNone/>
              <a:defRPr sz="3600">
                <a:solidFill>
                  <a:srgbClr val="00537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3000"/>
              <a:buNone/>
              <a:defRPr sz="3000">
                <a:solidFill>
                  <a:srgbClr val="005375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●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375"/>
              </a:buClr>
              <a:buSzPts val="1200"/>
              <a:buFont typeface="Questrial"/>
              <a:buChar char="○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375"/>
              </a:buClr>
              <a:buSzPts val="1200"/>
              <a:buFont typeface="Questrial"/>
              <a:buChar char="■"/>
              <a:defRPr sz="1200">
                <a:solidFill>
                  <a:srgbClr val="005375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martj42/international-football-results-from-1872-to-2017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ctrTitle"/>
          </p:nvPr>
        </p:nvSpPr>
        <p:spPr>
          <a:xfrm>
            <a:off x="1877112" y="2225700"/>
            <a:ext cx="538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HISTORY OF INTERNATIONAL SOCCER THROUGH 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3" name="Google Shape;153;p25"/>
          <p:cNvSpPr txBox="1"/>
          <p:nvPr>
            <p:ph idx="1" type="subTitle"/>
          </p:nvPr>
        </p:nvSpPr>
        <p:spPr>
          <a:xfrm>
            <a:off x="2005498" y="4121025"/>
            <a:ext cx="5133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By Benjamin Holderbein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54" name="Google Shape;154;p25"/>
          <p:cNvGrpSpPr/>
          <p:nvPr/>
        </p:nvGrpSpPr>
        <p:grpSpPr>
          <a:xfrm>
            <a:off x="3757905" y="993052"/>
            <a:ext cx="1628211" cy="2260996"/>
            <a:chOff x="1922950" y="238125"/>
            <a:chExt cx="3771625" cy="5237425"/>
          </a:xfrm>
        </p:grpSpPr>
        <p:sp>
          <p:nvSpPr>
            <p:cNvPr id="155" name="Google Shape;155;p25"/>
            <p:cNvSpPr/>
            <p:nvPr/>
          </p:nvSpPr>
          <p:spPr>
            <a:xfrm>
              <a:off x="2085825" y="719725"/>
              <a:ext cx="3445875" cy="4628150"/>
            </a:xfrm>
            <a:custGeom>
              <a:rect b="b" l="l" r="r" t="t"/>
              <a:pathLst>
                <a:path extrusionOk="0" h="185126" w="137835">
                  <a:moveTo>
                    <a:pt x="68878" y="0"/>
                  </a:moveTo>
                  <a:lnTo>
                    <a:pt x="0" y="34027"/>
                  </a:lnTo>
                  <a:lnTo>
                    <a:pt x="23691" y="155760"/>
                  </a:lnTo>
                  <a:lnTo>
                    <a:pt x="68955" y="185125"/>
                  </a:lnTo>
                  <a:lnTo>
                    <a:pt x="114144" y="155761"/>
                  </a:lnTo>
                  <a:lnTo>
                    <a:pt x="137835" y="34027"/>
                  </a:lnTo>
                  <a:lnTo>
                    <a:pt x="68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2272300" y="970200"/>
              <a:ext cx="3072925" cy="4127225"/>
            </a:xfrm>
            <a:custGeom>
              <a:rect b="b" l="l" r="r" t="t"/>
              <a:pathLst>
                <a:path extrusionOk="0" h="165089" w="122917">
                  <a:moveTo>
                    <a:pt x="61424" y="0"/>
                  </a:moveTo>
                  <a:lnTo>
                    <a:pt x="1" y="30344"/>
                  </a:lnTo>
                  <a:lnTo>
                    <a:pt x="21127" y="138900"/>
                  </a:lnTo>
                  <a:lnTo>
                    <a:pt x="61491" y="165088"/>
                  </a:lnTo>
                  <a:lnTo>
                    <a:pt x="101790" y="138902"/>
                  </a:lnTo>
                  <a:lnTo>
                    <a:pt x="122917" y="30345"/>
                  </a:lnTo>
                  <a:lnTo>
                    <a:pt x="61424" y="0"/>
                  </a:lnTo>
                  <a:close/>
                </a:path>
              </a:pathLst>
            </a:custGeom>
            <a:solidFill>
              <a:srgbClr val="0053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1922950" y="603975"/>
              <a:ext cx="3771625" cy="4871575"/>
            </a:xfrm>
            <a:custGeom>
              <a:rect b="b" l="l" r="r" t="t"/>
              <a:pathLst>
                <a:path extrusionOk="0" h="194863" w="150865">
                  <a:moveTo>
                    <a:pt x="75393" y="7851"/>
                  </a:moveTo>
                  <a:lnTo>
                    <a:pt x="143184" y="40694"/>
                  </a:lnTo>
                  <a:lnTo>
                    <a:pt x="119894" y="158192"/>
                  </a:lnTo>
                  <a:lnTo>
                    <a:pt x="75469" y="186536"/>
                  </a:lnTo>
                  <a:lnTo>
                    <a:pt x="30970" y="158190"/>
                  </a:lnTo>
                  <a:lnTo>
                    <a:pt x="7679" y="40693"/>
                  </a:lnTo>
                  <a:lnTo>
                    <a:pt x="75393" y="7851"/>
                  </a:lnTo>
                  <a:close/>
                  <a:moveTo>
                    <a:pt x="75392" y="1"/>
                  </a:moveTo>
                  <a:lnTo>
                    <a:pt x="0" y="36568"/>
                  </a:lnTo>
                  <a:lnTo>
                    <a:pt x="25005" y="162717"/>
                  </a:lnTo>
                  <a:lnTo>
                    <a:pt x="75472" y="194863"/>
                  </a:lnTo>
                  <a:lnTo>
                    <a:pt x="125859" y="162716"/>
                  </a:lnTo>
                  <a:lnTo>
                    <a:pt x="150865" y="36565"/>
                  </a:lnTo>
                  <a:lnTo>
                    <a:pt x="75392" y="1"/>
                  </a:ln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2792325" y="310650"/>
              <a:ext cx="2032850" cy="2200850"/>
            </a:xfrm>
            <a:custGeom>
              <a:rect b="b" l="l" r="r" t="t"/>
              <a:pathLst>
                <a:path extrusionOk="0" h="88034" w="81314">
                  <a:moveTo>
                    <a:pt x="40657" y="0"/>
                  </a:moveTo>
                  <a:lnTo>
                    <a:pt x="1" y="12910"/>
                  </a:lnTo>
                  <a:lnTo>
                    <a:pt x="14887" y="88033"/>
                  </a:lnTo>
                  <a:lnTo>
                    <a:pt x="40657" y="80516"/>
                  </a:lnTo>
                  <a:lnTo>
                    <a:pt x="66427" y="88033"/>
                  </a:lnTo>
                  <a:lnTo>
                    <a:pt x="81313" y="12910"/>
                  </a:lnTo>
                  <a:lnTo>
                    <a:pt x="406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2751375" y="238125"/>
              <a:ext cx="2114775" cy="2296275"/>
            </a:xfrm>
            <a:custGeom>
              <a:rect b="b" l="l" r="r" t="t"/>
              <a:pathLst>
                <a:path extrusionOk="0" h="91851" w="84591">
                  <a:moveTo>
                    <a:pt x="42295" y="3018"/>
                  </a:moveTo>
                  <a:lnTo>
                    <a:pt x="81312" y="16735"/>
                  </a:lnTo>
                  <a:lnTo>
                    <a:pt x="66973" y="88258"/>
                  </a:lnTo>
                  <a:lnTo>
                    <a:pt x="42295" y="81142"/>
                  </a:lnTo>
                  <a:lnTo>
                    <a:pt x="17618" y="88257"/>
                  </a:lnTo>
                  <a:lnTo>
                    <a:pt x="3278" y="16735"/>
                  </a:lnTo>
                  <a:lnTo>
                    <a:pt x="42295" y="3018"/>
                  </a:lnTo>
                  <a:close/>
                  <a:moveTo>
                    <a:pt x="42295" y="0"/>
                  </a:moveTo>
                  <a:lnTo>
                    <a:pt x="0" y="14870"/>
                  </a:lnTo>
                  <a:lnTo>
                    <a:pt x="15434" y="91850"/>
                  </a:lnTo>
                  <a:lnTo>
                    <a:pt x="42295" y="84104"/>
                  </a:lnTo>
                  <a:lnTo>
                    <a:pt x="69157" y="91850"/>
                  </a:lnTo>
                  <a:lnTo>
                    <a:pt x="84591" y="14870"/>
                  </a:lnTo>
                  <a:lnTo>
                    <a:pt x="42295" y="0"/>
                  </a:ln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2975625" y="455125"/>
              <a:ext cx="1666250" cy="2037500"/>
            </a:xfrm>
            <a:custGeom>
              <a:rect b="b" l="l" r="r" t="t"/>
              <a:pathLst>
                <a:path extrusionOk="0" h="81500" w="66650">
                  <a:moveTo>
                    <a:pt x="33325" y="1"/>
                  </a:moveTo>
                  <a:lnTo>
                    <a:pt x="0" y="11952"/>
                  </a:lnTo>
                  <a:lnTo>
                    <a:pt x="12979" y="81499"/>
                  </a:lnTo>
                  <a:lnTo>
                    <a:pt x="33325" y="74539"/>
                  </a:lnTo>
                  <a:lnTo>
                    <a:pt x="53670" y="81499"/>
                  </a:lnTo>
                  <a:lnTo>
                    <a:pt x="66650" y="11952"/>
                  </a:lnTo>
                  <a:lnTo>
                    <a:pt x="33325" y="1"/>
                  </a:ln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2501525" y="1739600"/>
              <a:ext cx="342600" cy="325850"/>
            </a:xfrm>
            <a:custGeom>
              <a:rect b="b" l="l" r="r" t="t"/>
              <a:pathLst>
                <a:path extrusionOk="0" h="13034" w="13704">
                  <a:moveTo>
                    <a:pt x="6851" y="0"/>
                  </a:moveTo>
                  <a:lnTo>
                    <a:pt x="5235" y="4979"/>
                  </a:lnTo>
                  <a:lnTo>
                    <a:pt x="1" y="4979"/>
                  </a:lnTo>
                  <a:lnTo>
                    <a:pt x="4235" y="8055"/>
                  </a:lnTo>
                  <a:lnTo>
                    <a:pt x="2617" y="13033"/>
                  </a:lnTo>
                  <a:lnTo>
                    <a:pt x="6851" y="9956"/>
                  </a:lnTo>
                  <a:lnTo>
                    <a:pt x="11087" y="13033"/>
                  </a:lnTo>
                  <a:lnTo>
                    <a:pt x="9469" y="8055"/>
                  </a:lnTo>
                  <a:lnTo>
                    <a:pt x="13703" y="4979"/>
                  </a:lnTo>
                  <a:lnTo>
                    <a:pt x="8469" y="4979"/>
                  </a:lnTo>
                  <a:lnTo>
                    <a:pt x="6851" y="0"/>
                  </a:lnTo>
                  <a:close/>
                </a:path>
              </a:pathLst>
            </a:custGeom>
            <a:solidFill>
              <a:srgbClr val="DC56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4773375" y="1739600"/>
              <a:ext cx="342625" cy="325850"/>
            </a:xfrm>
            <a:custGeom>
              <a:rect b="b" l="l" r="r" t="t"/>
              <a:pathLst>
                <a:path extrusionOk="0" h="13034" w="13705">
                  <a:moveTo>
                    <a:pt x="6853" y="0"/>
                  </a:moveTo>
                  <a:lnTo>
                    <a:pt x="5235" y="4979"/>
                  </a:lnTo>
                  <a:lnTo>
                    <a:pt x="1" y="4979"/>
                  </a:lnTo>
                  <a:lnTo>
                    <a:pt x="4236" y="8055"/>
                  </a:lnTo>
                  <a:lnTo>
                    <a:pt x="2618" y="13033"/>
                  </a:lnTo>
                  <a:lnTo>
                    <a:pt x="6853" y="9956"/>
                  </a:lnTo>
                  <a:lnTo>
                    <a:pt x="11087" y="13033"/>
                  </a:lnTo>
                  <a:lnTo>
                    <a:pt x="9469" y="8055"/>
                  </a:lnTo>
                  <a:lnTo>
                    <a:pt x="13704" y="4979"/>
                  </a:lnTo>
                  <a:lnTo>
                    <a:pt x="8470" y="4979"/>
                  </a:lnTo>
                  <a:lnTo>
                    <a:pt x="6853" y="0"/>
                  </a:lnTo>
                  <a:close/>
                </a:path>
              </a:pathLst>
            </a:custGeom>
            <a:solidFill>
              <a:srgbClr val="DC56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2504550" y="1851400"/>
              <a:ext cx="2608400" cy="2608350"/>
            </a:xfrm>
            <a:custGeom>
              <a:rect b="b" l="l" r="r" t="t"/>
              <a:pathLst>
                <a:path extrusionOk="0" h="104334" w="104336">
                  <a:moveTo>
                    <a:pt x="52168" y="1"/>
                  </a:moveTo>
                  <a:cubicBezTo>
                    <a:pt x="38332" y="1"/>
                    <a:pt x="25064" y="5496"/>
                    <a:pt x="15281" y="15278"/>
                  </a:cubicBezTo>
                  <a:cubicBezTo>
                    <a:pt x="5498" y="25062"/>
                    <a:pt x="1" y="38331"/>
                    <a:pt x="1" y="52167"/>
                  </a:cubicBezTo>
                  <a:cubicBezTo>
                    <a:pt x="1" y="66003"/>
                    <a:pt x="5498" y="79272"/>
                    <a:pt x="15281" y="89055"/>
                  </a:cubicBezTo>
                  <a:cubicBezTo>
                    <a:pt x="25064" y="98838"/>
                    <a:pt x="38332" y="104334"/>
                    <a:pt x="52168" y="104334"/>
                  </a:cubicBezTo>
                  <a:cubicBezTo>
                    <a:pt x="66003" y="104334"/>
                    <a:pt x="79273" y="98838"/>
                    <a:pt x="89056" y="89055"/>
                  </a:cubicBezTo>
                  <a:cubicBezTo>
                    <a:pt x="98839" y="79272"/>
                    <a:pt x="104335" y="66003"/>
                    <a:pt x="104335" y="52167"/>
                  </a:cubicBezTo>
                  <a:cubicBezTo>
                    <a:pt x="104335" y="38331"/>
                    <a:pt x="98839" y="25062"/>
                    <a:pt x="89056" y="15278"/>
                  </a:cubicBezTo>
                  <a:cubicBezTo>
                    <a:pt x="79273" y="5496"/>
                    <a:pt x="66003" y="1"/>
                    <a:pt x="52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2680425" y="2027225"/>
              <a:ext cx="2256650" cy="2256675"/>
            </a:xfrm>
            <a:custGeom>
              <a:rect b="b" l="l" r="r" t="t"/>
              <a:pathLst>
                <a:path extrusionOk="0" h="90267" w="90266">
                  <a:moveTo>
                    <a:pt x="45133" y="1"/>
                  </a:moveTo>
                  <a:cubicBezTo>
                    <a:pt x="33163" y="1"/>
                    <a:pt x="21683" y="4756"/>
                    <a:pt x="13220" y="13219"/>
                  </a:cubicBezTo>
                  <a:cubicBezTo>
                    <a:pt x="4755" y="21683"/>
                    <a:pt x="0" y="33163"/>
                    <a:pt x="0" y="45134"/>
                  </a:cubicBezTo>
                  <a:cubicBezTo>
                    <a:pt x="0" y="57104"/>
                    <a:pt x="4755" y="68584"/>
                    <a:pt x="13220" y="77048"/>
                  </a:cubicBezTo>
                  <a:cubicBezTo>
                    <a:pt x="21683" y="85512"/>
                    <a:pt x="33163" y="90267"/>
                    <a:pt x="45133" y="90267"/>
                  </a:cubicBezTo>
                  <a:cubicBezTo>
                    <a:pt x="57102" y="90267"/>
                    <a:pt x="68582" y="85512"/>
                    <a:pt x="77047" y="77048"/>
                  </a:cubicBezTo>
                  <a:cubicBezTo>
                    <a:pt x="85511" y="68584"/>
                    <a:pt x="90266" y="57104"/>
                    <a:pt x="90266" y="45134"/>
                  </a:cubicBezTo>
                  <a:cubicBezTo>
                    <a:pt x="90266" y="33163"/>
                    <a:pt x="85511" y="21683"/>
                    <a:pt x="77047" y="13219"/>
                  </a:cubicBezTo>
                  <a:cubicBezTo>
                    <a:pt x="68582" y="4756"/>
                    <a:pt x="57102" y="1"/>
                    <a:pt x="45133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2793275" y="2140100"/>
              <a:ext cx="2030950" cy="2030950"/>
            </a:xfrm>
            <a:custGeom>
              <a:rect b="b" l="l" r="r" t="t"/>
              <a:pathLst>
                <a:path extrusionOk="0" h="81238" w="81238">
                  <a:moveTo>
                    <a:pt x="40619" y="0"/>
                  </a:moveTo>
                  <a:cubicBezTo>
                    <a:pt x="29846" y="0"/>
                    <a:pt x="19514" y="4280"/>
                    <a:pt x="11898" y="11897"/>
                  </a:cubicBezTo>
                  <a:cubicBezTo>
                    <a:pt x="4281" y="19515"/>
                    <a:pt x="1" y="29846"/>
                    <a:pt x="1" y="40619"/>
                  </a:cubicBezTo>
                  <a:cubicBezTo>
                    <a:pt x="1" y="51391"/>
                    <a:pt x="4281" y="61723"/>
                    <a:pt x="11898" y="69340"/>
                  </a:cubicBezTo>
                  <a:cubicBezTo>
                    <a:pt x="19514" y="76958"/>
                    <a:pt x="29846" y="81237"/>
                    <a:pt x="40619" y="81237"/>
                  </a:cubicBezTo>
                  <a:cubicBezTo>
                    <a:pt x="51391" y="81237"/>
                    <a:pt x="61723" y="76958"/>
                    <a:pt x="69340" y="69340"/>
                  </a:cubicBezTo>
                  <a:cubicBezTo>
                    <a:pt x="76957" y="61723"/>
                    <a:pt x="81237" y="51391"/>
                    <a:pt x="81237" y="40619"/>
                  </a:cubicBezTo>
                  <a:cubicBezTo>
                    <a:pt x="81237" y="29846"/>
                    <a:pt x="76957" y="19515"/>
                    <a:pt x="69340" y="11897"/>
                  </a:cubicBezTo>
                  <a:cubicBezTo>
                    <a:pt x="61723" y="4280"/>
                    <a:pt x="51391" y="0"/>
                    <a:pt x="406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2790825" y="2133025"/>
              <a:ext cx="2035825" cy="1947625"/>
            </a:xfrm>
            <a:custGeom>
              <a:rect b="b" l="l" r="r" t="t"/>
              <a:pathLst>
                <a:path extrusionOk="0" h="77905" w="81433">
                  <a:moveTo>
                    <a:pt x="40717" y="1"/>
                  </a:moveTo>
                  <a:cubicBezTo>
                    <a:pt x="36496" y="1"/>
                    <a:pt x="32426" y="640"/>
                    <a:pt x="28595" y="1827"/>
                  </a:cubicBezTo>
                  <a:lnTo>
                    <a:pt x="39805" y="9972"/>
                  </a:lnTo>
                  <a:lnTo>
                    <a:pt x="39805" y="25013"/>
                  </a:lnTo>
                  <a:lnTo>
                    <a:pt x="26284" y="34839"/>
                  </a:lnTo>
                  <a:lnTo>
                    <a:pt x="12114" y="28660"/>
                  </a:lnTo>
                  <a:lnTo>
                    <a:pt x="9092" y="14965"/>
                  </a:lnTo>
                  <a:cubicBezTo>
                    <a:pt x="4067" y="21085"/>
                    <a:pt x="785" y="28690"/>
                    <a:pt x="1" y="37021"/>
                  </a:cubicBezTo>
                  <a:lnTo>
                    <a:pt x="11385" y="30331"/>
                  </a:lnTo>
                  <a:lnTo>
                    <a:pt x="25583" y="36522"/>
                  </a:lnTo>
                  <a:lnTo>
                    <a:pt x="30687" y="52231"/>
                  </a:lnTo>
                  <a:lnTo>
                    <a:pt x="19734" y="63416"/>
                  </a:lnTo>
                  <a:lnTo>
                    <a:pt x="5245" y="61278"/>
                  </a:lnTo>
                  <a:lnTo>
                    <a:pt x="5245" y="61278"/>
                  </a:lnTo>
                  <a:cubicBezTo>
                    <a:pt x="9403" y="68498"/>
                    <a:pt x="15701" y="74329"/>
                    <a:pt x="23273" y="77904"/>
                  </a:cubicBezTo>
                  <a:lnTo>
                    <a:pt x="21037" y="64692"/>
                  </a:lnTo>
                  <a:lnTo>
                    <a:pt x="31776" y="53725"/>
                  </a:lnTo>
                  <a:lnTo>
                    <a:pt x="49659" y="53725"/>
                  </a:lnTo>
                  <a:lnTo>
                    <a:pt x="60397" y="64692"/>
                  </a:lnTo>
                  <a:lnTo>
                    <a:pt x="58161" y="77904"/>
                  </a:lnTo>
                  <a:cubicBezTo>
                    <a:pt x="65733" y="74329"/>
                    <a:pt x="72031" y="68499"/>
                    <a:pt x="76188" y="61278"/>
                  </a:cubicBezTo>
                  <a:lnTo>
                    <a:pt x="76188" y="61278"/>
                  </a:lnTo>
                  <a:lnTo>
                    <a:pt x="61698" y="63416"/>
                  </a:lnTo>
                  <a:lnTo>
                    <a:pt x="50746" y="52231"/>
                  </a:lnTo>
                  <a:lnTo>
                    <a:pt x="55849" y="36522"/>
                  </a:lnTo>
                  <a:lnTo>
                    <a:pt x="70048" y="30331"/>
                  </a:lnTo>
                  <a:lnTo>
                    <a:pt x="81432" y="37021"/>
                  </a:lnTo>
                  <a:cubicBezTo>
                    <a:pt x="80648" y="28690"/>
                    <a:pt x="77366" y="21085"/>
                    <a:pt x="72341" y="14965"/>
                  </a:cubicBezTo>
                  <a:lnTo>
                    <a:pt x="69319" y="28660"/>
                  </a:lnTo>
                  <a:lnTo>
                    <a:pt x="55148" y="34839"/>
                  </a:lnTo>
                  <a:lnTo>
                    <a:pt x="41626" y="25013"/>
                  </a:lnTo>
                  <a:lnTo>
                    <a:pt x="41626" y="9972"/>
                  </a:lnTo>
                  <a:lnTo>
                    <a:pt x="52839" y="1827"/>
                  </a:lnTo>
                  <a:cubicBezTo>
                    <a:pt x="49008" y="640"/>
                    <a:pt x="44937" y="1"/>
                    <a:pt x="40717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3501475" y="1350475"/>
              <a:ext cx="631225" cy="221550"/>
            </a:xfrm>
            <a:custGeom>
              <a:rect b="b" l="l" r="r" t="t"/>
              <a:pathLst>
                <a:path extrusionOk="0" h="8862" w="25249">
                  <a:moveTo>
                    <a:pt x="12618" y="0"/>
                  </a:moveTo>
                  <a:cubicBezTo>
                    <a:pt x="7746" y="0"/>
                    <a:pt x="3318" y="816"/>
                    <a:pt x="25" y="2147"/>
                  </a:cubicBezTo>
                  <a:cubicBezTo>
                    <a:pt x="0" y="2547"/>
                    <a:pt x="80" y="3528"/>
                    <a:pt x="1431" y="3653"/>
                  </a:cubicBezTo>
                  <a:lnTo>
                    <a:pt x="1431" y="8857"/>
                  </a:lnTo>
                  <a:cubicBezTo>
                    <a:pt x="4532" y="7833"/>
                    <a:pt x="8410" y="7225"/>
                    <a:pt x="12618" y="7225"/>
                  </a:cubicBezTo>
                  <a:cubicBezTo>
                    <a:pt x="16833" y="7225"/>
                    <a:pt x="20716" y="7835"/>
                    <a:pt x="23820" y="8861"/>
                  </a:cubicBezTo>
                  <a:lnTo>
                    <a:pt x="23820" y="3653"/>
                  </a:lnTo>
                  <a:cubicBezTo>
                    <a:pt x="25163" y="3528"/>
                    <a:pt x="25248" y="2556"/>
                    <a:pt x="25226" y="2152"/>
                  </a:cubicBezTo>
                  <a:cubicBezTo>
                    <a:pt x="21932" y="817"/>
                    <a:pt x="17497" y="0"/>
                    <a:pt x="12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5"/>
            <p:cNvSpPr/>
            <p:nvPr/>
          </p:nvSpPr>
          <p:spPr>
            <a:xfrm>
              <a:off x="3333275" y="872075"/>
              <a:ext cx="967575" cy="493650"/>
            </a:xfrm>
            <a:custGeom>
              <a:rect b="b" l="l" r="r" t="t"/>
              <a:pathLst>
                <a:path extrusionOk="0" h="19746" w="38703">
                  <a:moveTo>
                    <a:pt x="19352" y="0"/>
                  </a:moveTo>
                  <a:cubicBezTo>
                    <a:pt x="18801" y="4113"/>
                    <a:pt x="14241" y="5319"/>
                    <a:pt x="14241" y="5319"/>
                  </a:cubicBezTo>
                  <a:cubicBezTo>
                    <a:pt x="14241" y="5319"/>
                    <a:pt x="17360" y="6384"/>
                    <a:pt x="17736" y="11630"/>
                  </a:cubicBezTo>
                  <a:cubicBezTo>
                    <a:pt x="17929" y="14307"/>
                    <a:pt x="16981" y="16016"/>
                    <a:pt x="15609" y="16016"/>
                  </a:cubicBezTo>
                  <a:cubicBezTo>
                    <a:pt x="14238" y="16016"/>
                    <a:pt x="12997" y="15038"/>
                    <a:pt x="12723" y="13172"/>
                  </a:cubicBezTo>
                  <a:cubicBezTo>
                    <a:pt x="12363" y="10708"/>
                    <a:pt x="13761" y="8728"/>
                    <a:pt x="13761" y="8728"/>
                  </a:cubicBezTo>
                  <a:cubicBezTo>
                    <a:pt x="10597" y="7855"/>
                    <a:pt x="9297" y="3877"/>
                    <a:pt x="9297" y="3876"/>
                  </a:cubicBezTo>
                  <a:lnTo>
                    <a:pt x="9297" y="3876"/>
                  </a:lnTo>
                  <a:cubicBezTo>
                    <a:pt x="9812" y="8546"/>
                    <a:pt x="7327" y="10216"/>
                    <a:pt x="7327" y="10216"/>
                  </a:cubicBezTo>
                  <a:cubicBezTo>
                    <a:pt x="7327" y="10216"/>
                    <a:pt x="9143" y="10602"/>
                    <a:pt x="9940" y="12744"/>
                  </a:cubicBezTo>
                  <a:cubicBezTo>
                    <a:pt x="10791" y="15037"/>
                    <a:pt x="10248" y="16706"/>
                    <a:pt x="9083" y="17157"/>
                  </a:cubicBezTo>
                  <a:cubicBezTo>
                    <a:pt x="8860" y="17243"/>
                    <a:pt x="8610" y="17290"/>
                    <a:pt x="8348" y="17290"/>
                  </a:cubicBezTo>
                  <a:cubicBezTo>
                    <a:pt x="7390" y="17290"/>
                    <a:pt x="6286" y="16660"/>
                    <a:pt x="5869" y="15016"/>
                  </a:cubicBezTo>
                  <a:cubicBezTo>
                    <a:pt x="5414" y="13212"/>
                    <a:pt x="6384" y="11202"/>
                    <a:pt x="6384" y="11202"/>
                  </a:cubicBezTo>
                  <a:cubicBezTo>
                    <a:pt x="2315" y="9789"/>
                    <a:pt x="1" y="6661"/>
                    <a:pt x="1" y="6661"/>
                  </a:cubicBezTo>
                  <a:lnTo>
                    <a:pt x="1" y="6661"/>
                  </a:lnTo>
                  <a:lnTo>
                    <a:pt x="6819" y="19746"/>
                  </a:lnTo>
                  <a:cubicBezTo>
                    <a:pt x="10103" y="18428"/>
                    <a:pt x="14509" y="17620"/>
                    <a:pt x="19352" y="17618"/>
                  </a:cubicBezTo>
                  <a:cubicBezTo>
                    <a:pt x="24195" y="17620"/>
                    <a:pt x="28600" y="18428"/>
                    <a:pt x="31885" y="19746"/>
                  </a:cubicBezTo>
                  <a:lnTo>
                    <a:pt x="38702" y="6661"/>
                  </a:lnTo>
                  <a:lnTo>
                    <a:pt x="38702" y="6661"/>
                  </a:lnTo>
                  <a:cubicBezTo>
                    <a:pt x="38702" y="6661"/>
                    <a:pt x="36389" y="9788"/>
                    <a:pt x="32320" y="11202"/>
                  </a:cubicBezTo>
                  <a:cubicBezTo>
                    <a:pt x="32320" y="11202"/>
                    <a:pt x="33290" y="13211"/>
                    <a:pt x="32834" y="15015"/>
                  </a:cubicBezTo>
                  <a:cubicBezTo>
                    <a:pt x="32418" y="16660"/>
                    <a:pt x="31315" y="17289"/>
                    <a:pt x="30357" y="17289"/>
                  </a:cubicBezTo>
                  <a:cubicBezTo>
                    <a:pt x="30095" y="17289"/>
                    <a:pt x="29844" y="17242"/>
                    <a:pt x="29621" y="17156"/>
                  </a:cubicBezTo>
                  <a:cubicBezTo>
                    <a:pt x="28456" y="16706"/>
                    <a:pt x="27913" y="15036"/>
                    <a:pt x="28764" y="12743"/>
                  </a:cubicBezTo>
                  <a:cubicBezTo>
                    <a:pt x="29560" y="10601"/>
                    <a:pt x="31378" y="10215"/>
                    <a:pt x="31378" y="10215"/>
                  </a:cubicBezTo>
                  <a:cubicBezTo>
                    <a:pt x="31378" y="10215"/>
                    <a:pt x="28893" y="8545"/>
                    <a:pt x="29406" y="3876"/>
                  </a:cubicBezTo>
                  <a:lnTo>
                    <a:pt x="29406" y="3876"/>
                  </a:lnTo>
                  <a:cubicBezTo>
                    <a:pt x="29406" y="3877"/>
                    <a:pt x="28107" y="7853"/>
                    <a:pt x="24943" y="8728"/>
                  </a:cubicBezTo>
                  <a:cubicBezTo>
                    <a:pt x="24943" y="8728"/>
                    <a:pt x="26340" y="10708"/>
                    <a:pt x="25980" y="13172"/>
                  </a:cubicBezTo>
                  <a:cubicBezTo>
                    <a:pt x="25706" y="15038"/>
                    <a:pt x="24466" y="16016"/>
                    <a:pt x="23094" y="16016"/>
                  </a:cubicBezTo>
                  <a:cubicBezTo>
                    <a:pt x="21723" y="16016"/>
                    <a:pt x="20776" y="14307"/>
                    <a:pt x="20967" y="11630"/>
                  </a:cubicBezTo>
                  <a:cubicBezTo>
                    <a:pt x="21342" y="6384"/>
                    <a:pt x="24462" y="5319"/>
                    <a:pt x="24462" y="5319"/>
                  </a:cubicBezTo>
                  <a:cubicBezTo>
                    <a:pt x="24462" y="5319"/>
                    <a:pt x="19902" y="4113"/>
                    <a:pt x="19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5"/>
            <p:cNvSpPr/>
            <p:nvPr/>
          </p:nvSpPr>
          <p:spPr>
            <a:xfrm>
              <a:off x="3667400" y="1422050"/>
              <a:ext cx="58725" cy="56525"/>
            </a:xfrm>
            <a:custGeom>
              <a:rect b="b" l="l" r="r" t="t"/>
              <a:pathLst>
                <a:path extrusionOk="0" h="2261" w="2349">
                  <a:moveTo>
                    <a:pt x="1218" y="1"/>
                  </a:moveTo>
                  <a:cubicBezTo>
                    <a:pt x="761" y="1"/>
                    <a:pt x="350" y="277"/>
                    <a:pt x="175" y="698"/>
                  </a:cubicBezTo>
                  <a:cubicBezTo>
                    <a:pt x="0" y="1121"/>
                    <a:pt x="97" y="1606"/>
                    <a:pt x="420" y="1930"/>
                  </a:cubicBezTo>
                  <a:cubicBezTo>
                    <a:pt x="636" y="2146"/>
                    <a:pt x="925" y="2261"/>
                    <a:pt x="1219" y="2261"/>
                  </a:cubicBezTo>
                  <a:cubicBezTo>
                    <a:pt x="1365" y="2261"/>
                    <a:pt x="1511" y="2233"/>
                    <a:pt x="1651" y="2175"/>
                  </a:cubicBezTo>
                  <a:cubicBezTo>
                    <a:pt x="2073" y="2000"/>
                    <a:pt x="2349" y="1587"/>
                    <a:pt x="2349" y="1131"/>
                  </a:cubicBezTo>
                  <a:cubicBezTo>
                    <a:pt x="2349" y="507"/>
                    <a:pt x="1843" y="1"/>
                    <a:pt x="1218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5"/>
            <p:cNvSpPr/>
            <p:nvPr/>
          </p:nvSpPr>
          <p:spPr>
            <a:xfrm>
              <a:off x="3590550" y="1436900"/>
              <a:ext cx="47925" cy="47925"/>
            </a:xfrm>
            <a:custGeom>
              <a:rect b="b" l="l" r="r" t="t"/>
              <a:pathLst>
                <a:path extrusionOk="0" h="1917" w="1917">
                  <a:moveTo>
                    <a:pt x="958" y="1"/>
                  </a:moveTo>
                  <a:cubicBezTo>
                    <a:pt x="430" y="1"/>
                    <a:pt x="0" y="429"/>
                    <a:pt x="0" y="959"/>
                  </a:cubicBezTo>
                  <a:cubicBezTo>
                    <a:pt x="0" y="1487"/>
                    <a:pt x="430" y="1917"/>
                    <a:pt x="958" y="1917"/>
                  </a:cubicBezTo>
                  <a:cubicBezTo>
                    <a:pt x="1488" y="1917"/>
                    <a:pt x="1916" y="1487"/>
                    <a:pt x="1916" y="959"/>
                  </a:cubicBezTo>
                  <a:cubicBezTo>
                    <a:pt x="1916" y="429"/>
                    <a:pt x="1488" y="1"/>
                    <a:pt x="958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5"/>
            <p:cNvSpPr/>
            <p:nvPr/>
          </p:nvSpPr>
          <p:spPr>
            <a:xfrm>
              <a:off x="3908050" y="1422050"/>
              <a:ext cx="58725" cy="56525"/>
            </a:xfrm>
            <a:custGeom>
              <a:rect b="b" l="l" r="r" t="t"/>
              <a:pathLst>
                <a:path extrusionOk="0" h="2261" w="2349">
                  <a:moveTo>
                    <a:pt x="1130" y="1"/>
                  </a:moveTo>
                  <a:cubicBezTo>
                    <a:pt x="506" y="1"/>
                    <a:pt x="1" y="507"/>
                    <a:pt x="1" y="1131"/>
                  </a:cubicBezTo>
                  <a:cubicBezTo>
                    <a:pt x="1" y="1587"/>
                    <a:pt x="276" y="1999"/>
                    <a:pt x="698" y="2175"/>
                  </a:cubicBezTo>
                  <a:cubicBezTo>
                    <a:pt x="838" y="2232"/>
                    <a:pt x="984" y="2261"/>
                    <a:pt x="1129" y="2261"/>
                  </a:cubicBezTo>
                  <a:cubicBezTo>
                    <a:pt x="1424" y="2261"/>
                    <a:pt x="1713" y="2146"/>
                    <a:pt x="1929" y="1929"/>
                  </a:cubicBezTo>
                  <a:cubicBezTo>
                    <a:pt x="2252" y="1606"/>
                    <a:pt x="2348" y="1120"/>
                    <a:pt x="2173" y="698"/>
                  </a:cubicBezTo>
                  <a:cubicBezTo>
                    <a:pt x="1999" y="277"/>
                    <a:pt x="1587" y="1"/>
                    <a:pt x="1130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3995700" y="1436900"/>
              <a:ext cx="47900" cy="47925"/>
            </a:xfrm>
            <a:custGeom>
              <a:rect b="b" l="l" r="r" t="t"/>
              <a:pathLst>
                <a:path extrusionOk="0" h="1917" w="1916">
                  <a:moveTo>
                    <a:pt x="958" y="1"/>
                  </a:moveTo>
                  <a:cubicBezTo>
                    <a:pt x="430" y="1"/>
                    <a:pt x="0" y="429"/>
                    <a:pt x="0" y="959"/>
                  </a:cubicBezTo>
                  <a:cubicBezTo>
                    <a:pt x="0" y="1487"/>
                    <a:pt x="430" y="1917"/>
                    <a:pt x="958" y="1917"/>
                  </a:cubicBezTo>
                  <a:cubicBezTo>
                    <a:pt x="1488" y="1917"/>
                    <a:pt x="1916" y="1487"/>
                    <a:pt x="1916" y="959"/>
                  </a:cubicBezTo>
                  <a:cubicBezTo>
                    <a:pt x="1916" y="429"/>
                    <a:pt x="1488" y="1"/>
                    <a:pt x="958" y="1"/>
                  </a:cubicBez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5"/>
            <p:cNvSpPr/>
            <p:nvPr/>
          </p:nvSpPr>
          <p:spPr>
            <a:xfrm>
              <a:off x="3764200" y="1395425"/>
              <a:ext cx="105750" cy="105725"/>
            </a:xfrm>
            <a:custGeom>
              <a:rect b="b" l="l" r="r" t="t"/>
              <a:pathLst>
                <a:path extrusionOk="0" h="4229" w="4230">
                  <a:moveTo>
                    <a:pt x="2116" y="0"/>
                  </a:moveTo>
                  <a:lnTo>
                    <a:pt x="1" y="2115"/>
                  </a:lnTo>
                  <a:lnTo>
                    <a:pt x="2116" y="4229"/>
                  </a:lnTo>
                  <a:lnTo>
                    <a:pt x="4229" y="2115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00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3314175" y="1018975"/>
              <a:ext cx="48175" cy="48200"/>
            </a:xfrm>
            <a:custGeom>
              <a:rect b="b" l="l" r="r" t="t"/>
              <a:pathLst>
                <a:path extrusionOk="0" h="1928" w="1927">
                  <a:moveTo>
                    <a:pt x="964" y="0"/>
                  </a:moveTo>
                  <a:cubicBezTo>
                    <a:pt x="431" y="0"/>
                    <a:pt x="1" y="432"/>
                    <a:pt x="1" y="964"/>
                  </a:cubicBezTo>
                  <a:cubicBezTo>
                    <a:pt x="1" y="1496"/>
                    <a:pt x="431" y="1927"/>
                    <a:pt x="964" y="1927"/>
                  </a:cubicBezTo>
                  <a:cubicBezTo>
                    <a:pt x="1496" y="1927"/>
                    <a:pt x="1926" y="1496"/>
                    <a:pt x="1926" y="964"/>
                  </a:cubicBezTo>
                  <a:cubicBezTo>
                    <a:pt x="1926" y="432"/>
                    <a:pt x="1496" y="0"/>
                    <a:pt x="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3539125" y="945500"/>
              <a:ext cx="50075" cy="48200"/>
            </a:xfrm>
            <a:custGeom>
              <a:rect b="b" l="l" r="r" t="t"/>
              <a:pathLst>
                <a:path extrusionOk="0" h="1928" w="2003">
                  <a:moveTo>
                    <a:pt x="1040" y="0"/>
                  </a:moveTo>
                  <a:cubicBezTo>
                    <a:pt x="650" y="0"/>
                    <a:pt x="299" y="235"/>
                    <a:pt x="150" y="595"/>
                  </a:cubicBezTo>
                  <a:cubicBezTo>
                    <a:pt x="0" y="955"/>
                    <a:pt x="83" y="1370"/>
                    <a:pt x="359" y="1645"/>
                  </a:cubicBezTo>
                  <a:cubicBezTo>
                    <a:pt x="543" y="1829"/>
                    <a:pt x="789" y="1927"/>
                    <a:pt x="1040" y="1927"/>
                  </a:cubicBezTo>
                  <a:cubicBezTo>
                    <a:pt x="1164" y="1927"/>
                    <a:pt x="1289" y="1903"/>
                    <a:pt x="1408" y="1854"/>
                  </a:cubicBezTo>
                  <a:cubicBezTo>
                    <a:pt x="1768" y="1705"/>
                    <a:pt x="2003" y="1353"/>
                    <a:pt x="2003" y="964"/>
                  </a:cubicBezTo>
                  <a:cubicBezTo>
                    <a:pt x="2003" y="432"/>
                    <a:pt x="1571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5"/>
            <p:cNvSpPr/>
            <p:nvPr/>
          </p:nvSpPr>
          <p:spPr>
            <a:xfrm>
              <a:off x="4271825" y="1018975"/>
              <a:ext cx="48150" cy="48200"/>
            </a:xfrm>
            <a:custGeom>
              <a:rect b="b" l="l" r="r" t="t"/>
              <a:pathLst>
                <a:path extrusionOk="0" h="1928" w="1926">
                  <a:moveTo>
                    <a:pt x="963" y="0"/>
                  </a:moveTo>
                  <a:cubicBezTo>
                    <a:pt x="432" y="0"/>
                    <a:pt x="0" y="432"/>
                    <a:pt x="0" y="964"/>
                  </a:cubicBezTo>
                  <a:cubicBezTo>
                    <a:pt x="0" y="1496"/>
                    <a:pt x="432" y="1927"/>
                    <a:pt x="963" y="1927"/>
                  </a:cubicBezTo>
                  <a:cubicBezTo>
                    <a:pt x="1495" y="1927"/>
                    <a:pt x="1926" y="1496"/>
                    <a:pt x="1926" y="964"/>
                  </a:cubicBezTo>
                  <a:cubicBezTo>
                    <a:pt x="1926" y="432"/>
                    <a:pt x="1495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5"/>
            <p:cNvSpPr/>
            <p:nvPr/>
          </p:nvSpPr>
          <p:spPr>
            <a:xfrm>
              <a:off x="4044950" y="945500"/>
              <a:ext cx="50075" cy="48200"/>
            </a:xfrm>
            <a:custGeom>
              <a:rect b="b" l="l" r="r" t="t"/>
              <a:pathLst>
                <a:path extrusionOk="0" h="1928" w="2003">
                  <a:moveTo>
                    <a:pt x="964" y="0"/>
                  </a:moveTo>
                  <a:cubicBezTo>
                    <a:pt x="432" y="0"/>
                    <a:pt x="0" y="432"/>
                    <a:pt x="0" y="964"/>
                  </a:cubicBezTo>
                  <a:cubicBezTo>
                    <a:pt x="0" y="1353"/>
                    <a:pt x="235" y="1705"/>
                    <a:pt x="596" y="1854"/>
                  </a:cubicBezTo>
                  <a:cubicBezTo>
                    <a:pt x="715" y="1903"/>
                    <a:pt x="840" y="1927"/>
                    <a:pt x="964" y="1927"/>
                  </a:cubicBezTo>
                  <a:cubicBezTo>
                    <a:pt x="1214" y="1927"/>
                    <a:pt x="1461" y="1829"/>
                    <a:pt x="1645" y="1645"/>
                  </a:cubicBezTo>
                  <a:cubicBezTo>
                    <a:pt x="1921" y="1370"/>
                    <a:pt x="2003" y="955"/>
                    <a:pt x="1854" y="595"/>
                  </a:cubicBezTo>
                  <a:cubicBezTo>
                    <a:pt x="1705" y="235"/>
                    <a:pt x="1353" y="0"/>
                    <a:pt x="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5"/>
            <p:cNvSpPr/>
            <p:nvPr/>
          </p:nvSpPr>
          <p:spPr>
            <a:xfrm>
              <a:off x="3782950" y="837950"/>
              <a:ext cx="68275" cy="68275"/>
            </a:xfrm>
            <a:custGeom>
              <a:rect b="b" l="l" r="r" t="t"/>
              <a:pathLst>
                <a:path extrusionOk="0" h="2731" w="2731">
                  <a:moveTo>
                    <a:pt x="1366" y="0"/>
                  </a:moveTo>
                  <a:cubicBezTo>
                    <a:pt x="611" y="0"/>
                    <a:pt x="1" y="611"/>
                    <a:pt x="1" y="1365"/>
                  </a:cubicBezTo>
                  <a:cubicBezTo>
                    <a:pt x="1" y="2120"/>
                    <a:pt x="611" y="2730"/>
                    <a:pt x="1366" y="2730"/>
                  </a:cubicBezTo>
                  <a:cubicBezTo>
                    <a:pt x="2119" y="2730"/>
                    <a:pt x="2731" y="2120"/>
                    <a:pt x="2731" y="1365"/>
                  </a:cubicBezTo>
                  <a:cubicBezTo>
                    <a:pt x="2731" y="611"/>
                    <a:pt x="2119" y="0"/>
                    <a:pt x="1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ANALYSIS</a:t>
            </a:r>
            <a:r>
              <a:rPr lang="en"/>
              <a:t> 03</a:t>
            </a:r>
            <a:endParaRPr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5103400" y="-348100"/>
            <a:ext cx="3255000" cy="24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Home team has an advantage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This is because Away/Home is determined by which team is better</a:t>
            </a:r>
            <a:endParaRPr sz="1100"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300" y="1813801"/>
            <a:ext cx="3806165" cy="239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9584" y="1880126"/>
            <a:ext cx="3763791" cy="2354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04</a:t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Neutral Field means g</a:t>
            </a:r>
            <a:r>
              <a:rPr lang="en"/>
              <a:t>ame is played on the field of a third country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Home team has a big advantage on home fields: almost 2 to 1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Home team also has an advantage on neutral fields: 1.25 to 1</a:t>
            </a:r>
            <a:endParaRPr/>
          </a:p>
        </p:txBody>
      </p:sp>
      <p:grpSp>
        <p:nvGrpSpPr>
          <p:cNvPr id="269" name="Google Shape;269;p35"/>
          <p:cNvGrpSpPr/>
          <p:nvPr/>
        </p:nvGrpSpPr>
        <p:grpSpPr>
          <a:xfrm>
            <a:off x="720000" y="1935908"/>
            <a:ext cx="3295580" cy="1886462"/>
            <a:chOff x="3358415" y="3361302"/>
            <a:chExt cx="1882758" cy="650930"/>
          </a:xfrm>
        </p:grpSpPr>
        <p:grpSp>
          <p:nvGrpSpPr>
            <p:cNvPr id="270" name="Google Shape;270;p35"/>
            <p:cNvGrpSpPr/>
            <p:nvPr/>
          </p:nvGrpSpPr>
          <p:grpSpPr>
            <a:xfrm>
              <a:off x="3358415" y="3361302"/>
              <a:ext cx="441300" cy="650930"/>
              <a:chOff x="3358415" y="3361302"/>
              <a:chExt cx="441300" cy="650930"/>
            </a:xfrm>
          </p:grpSpPr>
          <p:sp>
            <p:nvSpPr>
              <p:cNvPr id="271" name="Google Shape;271;p35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5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Home Wins 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73" name="Google Shape;273;p35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Away Wins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74" name="Google Shape;274;p35"/>
              <p:cNvSpPr/>
              <p:nvPr/>
            </p:nvSpPr>
            <p:spPr>
              <a:xfrm>
                <a:off x="3358415" y="3875733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 Tie 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grpSp>
          <p:nvGrpSpPr>
            <p:cNvPr id="275" name="Google Shape;275;p35"/>
            <p:cNvGrpSpPr/>
            <p:nvPr/>
          </p:nvGrpSpPr>
          <p:grpSpPr>
            <a:xfrm>
              <a:off x="3838901" y="3361302"/>
              <a:ext cx="441300" cy="650930"/>
              <a:chOff x="3838901" y="3361302"/>
              <a:chExt cx="441300" cy="650930"/>
            </a:xfrm>
          </p:grpSpPr>
          <p:sp>
            <p:nvSpPr>
              <p:cNvPr id="276" name="Google Shape;276;p35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All 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Matches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48.6%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78" name="Google Shape;278;p35"/>
              <p:cNvSpPr/>
              <p:nvPr/>
            </p:nvSpPr>
            <p:spPr>
              <a:xfrm>
                <a:off x="3838901" y="371658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28.3% 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79" name="Google Shape;279;p35"/>
              <p:cNvSpPr/>
              <p:nvPr/>
            </p:nvSpPr>
            <p:spPr>
              <a:xfrm>
                <a:off x="3838901" y="3875733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23.0% 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grpSp>
          <p:nvGrpSpPr>
            <p:cNvPr id="280" name="Google Shape;280;p35"/>
            <p:cNvGrpSpPr/>
            <p:nvPr/>
          </p:nvGrpSpPr>
          <p:grpSpPr>
            <a:xfrm>
              <a:off x="4319387" y="3361302"/>
              <a:ext cx="441300" cy="650930"/>
              <a:chOff x="4319387" y="3361302"/>
              <a:chExt cx="441300" cy="650930"/>
            </a:xfrm>
          </p:grpSpPr>
          <p:sp>
            <p:nvSpPr>
              <p:cNvPr id="281" name="Google Shape;281;p35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Neutral Field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43.0% 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34.2% 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4319387" y="3875733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22.8%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grpSp>
          <p:nvGrpSpPr>
            <p:cNvPr id="285" name="Google Shape;285;p35"/>
            <p:cNvGrpSpPr/>
            <p:nvPr/>
          </p:nvGrpSpPr>
          <p:grpSpPr>
            <a:xfrm>
              <a:off x="4799873" y="3361302"/>
              <a:ext cx="441300" cy="650930"/>
              <a:chOff x="4799873" y="3361302"/>
              <a:chExt cx="441300" cy="650930"/>
            </a:xfrm>
          </p:grpSpPr>
          <p:sp>
            <p:nvSpPr>
              <p:cNvPr id="286" name="Google Shape;286;p35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Home 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Field</a:t>
                </a:r>
                <a:endParaRPr sz="1100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7" name="Google Shape;287;p35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50.5%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8" name="Google Shape;288;p35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26.4%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89" name="Google Shape;289;p35"/>
              <p:cNvSpPr/>
              <p:nvPr/>
            </p:nvSpPr>
            <p:spPr>
              <a:xfrm>
                <a:off x="4799873" y="3875733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accent2"/>
                    </a:solidFill>
                    <a:latin typeface="Questrial"/>
                    <a:ea typeface="Questrial"/>
                    <a:cs typeface="Questrial"/>
                    <a:sym typeface="Questrial"/>
                  </a:rPr>
                  <a:t>23.1%</a:t>
                </a:r>
                <a:endParaRPr sz="1100">
                  <a:solidFill>
                    <a:schemeClr val="accent2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ANALYSIS 05</a:t>
            </a:r>
            <a:endParaRPr/>
          </a:p>
        </p:txBody>
      </p:sp>
      <p:sp>
        <p:nvSpPr>
          <p:cNvPr id="295" name="Google Shape;295;p36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graph shows each continent’s growth in annual wins each year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Africa has grown the most with a M of 2.15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Oceania has grown the least with a M of 0.26</a:t>
            </a:r>
            <a:endParaRPr/>
          </a:p>
        </p:txBody>
      </p:sp>
      <p:pic>
        <p:nvPicPr>
          <p:cNvPr id="296" name="Google Shape;2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21325"/>
            <a:ext cx="2732975" cy="383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ANALYSIS 06</a:t>
            </a:r>
            <a:endParaRPr/>
          </a:p>
        </p:txBody>
      </p:sp>
      <p:sp>
        <p:nvSpPr>
          <p:cNvPr id="302" name="Google Shape;302;p37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Shows change in where soccer is played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Started in Europe and is now fairly distributed</a:t>
            </a:r>
            <a:endParaRPr/>
          </a:p>
        </p:txBody>
      </p:sp>
      <p:pic>
        <p:nvPicPr>
          <p:cNvPr id="303" name="Google Shape;303;p37"/>
          <p:cNvPicPr preferRelativeResize="0"/>
          <p:nvPr/>
        </p:nvPicPr>
        <p:blipFill rotWithShape="1">
          <a:blip r:embed="rId3">
            <a:alphaModFix/>
          </a:blip>
          <a:srcRect b="0" l="0" r="7441" t="0"/>
          <a:stretch/>
        </p:blipFill>
        <p:spPr>
          <a:xfrm>
            <a:off x="440050" y="1589375"/>
            <a:ext cx="3732601" cy="256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type="ctrTitle"/>
          </p:nvPr>
        </p:nvSpPr>
        <p:spPr>
          <a:xfrm>
            <a:off x="1215450" y="3032875"/>
            <a:ext cx="671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14" name="Google Shape;314;p39"/>
          <p:cNvSpPr txBox="1"/>
          <p:nvPr>
            <p:ph idx="4294967295" type="body"/>
          </p:nvPr>
        </p:nvSpPr>
        <p:spPr>
          <a:xfrm>
            <a:off x="515700" y="15289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Oceania has much larger SD than other continents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Home team has an advantage, on both neutral and non-neutral fields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Home team has a BIG advantage on non-neutral fields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Africa has the largest win’s growth rate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Oceania</a:t>
            </a:r>
            <a:r>
              <a:rPr lang="en"/>
              <a:t> is growing the slowest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Soccer started in Europe and is now fairly distributed across all continents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320" name="Google Shape;320;p40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Look more closely at outliers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Look more </a:t>
            </a:r>
            <a:r>
              <a:rPr lang="en"/>
              <a:t>closely</a:t>
            </a:r>
            <a:r>
              <a:rPr lang="en"/>
              <a:t> at home team advantage on neutral fields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Look more closely at the </a:t>
            </a:r>
            <a:r>
              <a:rPr lang="en"/>
              <a:t>nonlinear</a:t>
            </a:r>
            <a:r>
              <a:rPr lang="en"/>
              <a:t> annual growth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Separate home team advantage for neutral and home fields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type="ctrTitle"/>
          </p:nvPr>
        </p:nvSpPr>
        <p:spPr>
          <a:xfrm>
            <a:off x="539100" y="23767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THANK YOU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564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6"/>
          <p:cNvPicPr preferRelativeResize="0"/>
          <p:nvPr/>
        </p:nvPicPr>
        <p:blipFill rotWithShape="1">
          <a:blip r:embed="rId3">
            <a:alphaModFix/>
          </a:blip>
          <a:srcRect b="0" l="28170" r="12422" t="0"/>
          <a:stretch/>
        </p:blipFill>
        <p:spPr>
          <a:xfrm>
            <a:off x="3711425" y="0"/>
            <a:ext cx="54325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/>
          <p:nvPr/>
        </p:nvSpPr>
        <p:spPr>
          <a:xfrm>
            <a:off x="0" y="296850"/>
            <a:ext cx="4954800" cy="454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 txBox="1"/>
          <p:nvPr>
            <p:ph idx="18"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TABLE OF CONTENTS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86" name="Google Shape;186;p26"/>
          <p:cNvSpPr txBox="1"/>
          <p:nvPr>
            <p:ph type="title"/>
          </p:nvPr>
        </p:nvSpPr>
        <p:spPr>
          <a:xfrm>
            <a:off x="198703" y="1204525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01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87" name="Google Shape;187;p26"/>
          <p:cNvSpPr txBox="1"/>
          <p:nvPr>
            <p:ph idx="2" type="ctrTitle"/>
          </p:nvPr>
        </p:nvSpPr>
        <p:spPr>
          <a:xfrm>
            <a:off x="1096000" y="1204525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WHY SOCCER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88" name="Google Shape;188;p26"/>
          <p:cNvSpPr txBox="1"/>
          <p:nvPr>
            <p:ph idx="1" type="subTitle"/>
          </p:nvPr>
        </p:nvSpPr>
        <p:spPr>
          <a:xfrm>
            <a:off x="1096005" y="1429175"/>
            <a:ext cx="23430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soccer </a:t>
            </a:r>
            <a:r>
              <a:rPr lang="en"/>
              <a:t>important</a:t>
            </a:r>
            <a:r>
              <a:rPr lang="en"/>
              <a:t> to me</a:t>
            </a:r>
            <a:endParaRPr/>
          </a:p>
        </p:txBody>
      </p:sp>
      <p:sp>
        <p:nvSpPr>
          <p:cNvPr id="189" name="Google Shape;189;p26"/>
          <p:cNvSpPr txBox="1"/>
          <p:nvPr>
            <p:ph idx="3" type="title"/>
          </p:nvPr>
        </p:nvSpPr>
        <p:spPr>
          <a:xfrm>
            <a:off x="198703" y="1893231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02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0" name="Google Shape;190;p26"/>
          <p:cNvSpPr txBox="1"/>
          <p:nvPr>
            <p:ph idx="4" type="ctrTitle"/>
          </p:nvPr>
        </p:nvSpPr>
        <p:spPr>
          <a:xfrm>
            <a:off x="1096000" y="1893230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THE QUESTION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1" name="Google Shape;191;p26"/>
          <p:cNvSpPr txBox="1"/>
          <p:nvPr>
            <p:ph idx="5" type="subTitle"/>
          </p:nvPr>
        </p:nvSpPr>
        <p:spPr>
          <a:xfrm>
            <a:off x="1096005" y="2117880"/>
            <a:ext cx="23430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will I be answering</a:t>
            </a:r>
            <a:endParaRPr/>
          </a:p>
        </p:txBody>
      </p:sp>
      <p:sp>
        <p:nvSpPr>
          <p:cNvPr id="192" name="Google Shape;192;p26"/>
          <p:cNvSpPr txBox="1"/>
          <p:nvPr>
            <p:ph idx="6" type="title"/>
          </p:nvPr>
        </p:nvSpPr>
        <p:spPr>
          <a:xfrm>
            <a:off x="198703" y="2581937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03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3" name="Google Shape;193;p26"/>
          <p:cNvSpPr txBox="1"/>
          <p:nvPr>
            <p:ph idx="7" type="ctrTitle"/>
          </p:nvPr>
        </p:nvSpPr>
        <p:spPr>
          <a:xfrm>
            <a:off x="1096000" y="2581934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DATA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4" name="Google Shape;194;p26"/>
          <p:cNvSpPr txBox="1"/>
          <p:nvPr>
            <p:ph idx="8" type="subTitle"/>
          </p:nvPr>
        </p:nvSpPr>
        <p:spPr>
          <a:xfrm>
            <a:off x="1096000" y="2806575"/>
            <a:ext cx="2547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What data best answers the question</a:t>
            </a:r>
            <a:endParaRPr/>
          </a:p>
        </p:txBody>
      </p:sp>
      <p:sp>
        <p:nvSpPr>
          <p:cNvPr id="195" name="Google Shape;195;p26"/>
          <p:cNvSpPr txBox="1"/>
          <p:nvPr>
            <p:ph idx="9" type="title"/>
          </p:nvPr>
        </p:nvSpPr>
        <p:spPr>
          <a:xfrm>
            <a:off x="198703" y="3270643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04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6" name="Google Shape;196;p26"/>
          <p:cNvSpPr txBox="1"/>
          <p:nvPr>
            <p:ph idx="13" type="ctrTitle"/>
          </p:nvPr>
        </p:nvSpPr>
        <p:spPr>
          <a:xfrm>
            <a:off x="1096000" y="3270639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7" name="Google Shape;197;p26"/>
          <p:cNvSpPr txBox="1"/>
          <p:nvPr>
            <p:ph idx="14" type="subTitle"/>
          </p:nvPr>
        </p:nvSpPr>
        <p:spPr>
          <a:xfrm>
            <a:off x="1096005" y="3495289"/>
            <a:ext cx="23430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The nitty gritty</a:t>
            </a:r>
            <a:endParaRPr/>
          </a:p>
        </p:txBody>
      </p:sp>
      <p:sp>
        <p:nvSpPr>
          <p:cNvPr id="198" name="Google Shape;198;p26"/>
          <p:cNvSpPr txBox="1"/>
          <p:nvPr>
            <p:ph idx="15" type="title"/>
          </p:nvPr>
        </p:nvSpPr>
        <p:spPr>
          <a:xfrm>
            <a:off x="198703" y="3959349"/>
            <a:ext cx="8337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05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199" name="Google Shape;199;p26"/>
          <p:cNvSpPr txBox="1"/>
          <p:nvPr>
            <p:ph idx="16" type="ctrTitle"/>
          </p:nvPr>
        </p:nvSpPr>
        <p:spPr>
          <a:xfrm>
            <a:off x="1096000" y="3959343"/>
            <a:ext cx="39135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C5641"/>
                </a:solidFill>
              </a:rPr>
              <a:t>CONCLUSIONS</a:t>
            </a:r>
            <a:endParaRPr>
              <a:solidFill>
                <a:srgbClr val="DC5641"/>
              </a:solidFill>
            </a:endParaRPr>
          </a:p>
        </p:txBody>
      </p:sp>
      <p:sp>
        <p:nvSpPr>
          <p:cNvPr id="200" name="Google Shape;200;p26"/>
          <p:cNvSpPr txBox="1"/>
          <p:nvPr>
            <p:ph idx="17" type="subTitle"/>
          </p:nvPr>
        </p:nvSpPr>
        <p:spPr>
          <a:xfrm>
            <a:off x="1096005" y="4183993"/>
            <a:ext cx="23430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does the data show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idx="1" type="subTitle"/>
          </p:nvPr>
        </p:nvSpPr>
        <p:spPr>
          <a:xfrm>
            <a:off x="644125" y="1488600"/>
            <a:ext cx="3195000" cy="23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want to use </a:t>
            </a:r>
            <a:r>
              <a:rPr lang="en" sz="1800"/>
              <a:t>data science</a:t>
            </a:r>
            <a:r>
              <a:rPr lang="en" sz="1800"/>
              <a:t> in Esports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I've</a:t>
            </a:r>
            <a:r>
              <a:rPr lang="en" sz="1800"/>
              <a:t> always loved soccer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Seems like data science is </a:t>
            </a:r>
            <a:r>
              <a:rPr lang="en" sz="1800"/>
              <a:t>applicable</a:t>
            </a:r>
            <a:endParaRPr sz="1800"/>
          </a:p>
        </p:txBody>
      </p:sp>
      <p:sp>
        <p:nvSpPr>
          <p:cNvPr id="206" name="Google Shape;206;p27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SOCCER</a:t>
            </a:r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 rotWithShape="1">
          <a:blip r:embed="rId3">
            <a:alphaModFix/>
          </a:blip>
          <a:srcRect b="0" l="4212" r="4203" t="0"/>
          <a:stretch/>
        </p:blipFill>
        <p:spPr>
          <a:xfrm>
            <a:off x="5714982" y="0"/>
            <a:ext cx="342902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/>
          <p:nvPr/>
        </p:nvSpPr>
        <p:spPr>
          <a:xfrm>
            <a:off x="5313450" y="0"/>
            <a:ext cx="273600" cy="51435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QUESTION</a:t>
            </a:r>
            <a:endParaRPr/>
          </a:p>
        </p:txBody>
      </p:sp>
      <p:sp>
        <p:nvSpPr>
          <p:cNvPr id="214" name="Google Shape;214;p28"/>
          <p:cNvSpPr txBox="1"/>
          <p:nvPr>
            <p:ph idx="2" type="ctrTitle"/>
          </p:nvPr>
        </p:nvSpPr>
        <p:spPr>
          <a:xfrm>
            <a:off x="1960200" y="2917300"/>
            <a:ext cx="52236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HAS SOCCER CHANGED OVER TIME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idx="1" type="subTitle"/>
          </p:nvPr>
        </p:nvSpPr>
        <p:spPr>
          <a:xfrm>
            <a:off x="335300" y="1094700"/>
            <a:ext cx="3179700" cy="23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International football results from 1872 to 2021:</a:t>
            </a:r>
            <a:endParaRPr b="1" sz="18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By Mart Jürisoo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Entire history of International “football” matches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42,899 Observations</a:t>
            </a:r>
            <a:endParaRPr/>
          </a:p>
        </p:txBody>
      </p:sp>
      <p:sp>
        <p:nvSpPr>
          <p:cNvPr id="220" name="Google Shape;220;p29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pic>
        <p:nvPicPr>
          <p:cNvPr id="221" name="Google Shape;221;p2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8175" y="3710750"/>
            <a:ext cx="1213350" cy="121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9"/>
          <p:cNvPicPr preferRelativeResize="0"/>
          <p:nvPr/>
        </p:nvPicPr>
        <p:blipFill rotWithShape="1">
          <a:blip r:embed="rId5">
            <a:alphaModFix/>
          </a:blip>
          <a:srcRect b="45822" l="0" r="44936" t="0"/>
          <a:stretch/>
        </p:blipFill>
        <p:spPr>
          <a:xfrm>
            <a:off x="5379425" y="1209425"/>
            <a:ext cx="3160419" cy="911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/>
          <p:cNvPicPr preferRelativeResize="0"/>
          <p:nvPr/>
        </p:nvPicPr>
        <p:blipFill rotWithShape="1">
          <a:blip r:embed="rId5">
            <a:alphaModFix/>
          </a:blip>
          <a:srcRect b="44068" l="55922" r="-10985" t="0"/>
          <a:stretch/>
        </p:blipFill>
        <p:spPr>
          <a:xfrm>
            <a:off x="6022594" y="2275832"/>
            <a:ext cx="3160419" cy="94144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/>
          <p:nvPr/>
        </p:nvSpPr>
        <p:spPr>
          <a:xfrm>
            <a:off x="5412275" y="1054925"/>
            <a:ext cx="3731700" cy="15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6008875" y="2121325"/>
            <a:ext cx="3135300" cy="15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0" y="1476375"/>
            <a:ext cx="4552800" cy="2924100"/>
          </a:xfrm>
          <a:prstGeom prst="rect">
            <a:avLst/>
          </a:prstGeom>
          <a:solidFill>
            <a:srgbClr val="DC56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32" name="Google Shape;232;p30"/>
          <p:cNvSpPr txBox="1"/>
          <p:nvPr>
            <p:ph idx="1" type="body"/>
          </p:nvPr>
        </p:nvSpPr>
        <p:spPr>
          <a:xfrm>
            <a:off x="881575" y="1821450"/>
            <a:ext cx="32550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Problem: Way too many countries to be meaningful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Solution: Bin them down to </a:t>
            </a:r>
            <a:r>
              <a:rPr lang="en">
                <a:solidFill>
                  <a:srgbClr val="FFFFFF"/>
                </a:solidFill>
              </a:rPr>
              <a:t>continents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Problem: How the heck do I do that?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Solution: </a:t>
            </a:r>
            <a:r>
              <a:rPr lang="en">
                <a:solidFill>
                  <a:srgbClr val="FFFFFF"/>
                </a:solidFill>
              </a:rPr>
              <a:t>library(countrycode)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Problem: There are </a:t>
            </a:r>
            <a:r>
              <a:rPr lang="en">
                <a:solidFill>
                  <a:srgbClr val="FFFFFF"/>
                </a:solidFill>
              </a:rPr>
              <a:t>countries</a:t>
            </a:r>
            <a:r>
              <a:rPr lang="en">
                <a:solidFill>
                  <a:srgbClr val="FFFFFF"/>
                </a:solidFill>
              </a:rPr>
              <a:t> that don’t exist anymore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>
                <a:solidFill>
                  <a:srgbClr val="FFFFFF"/>
                </a:solidFill>
              </a:rPr>
              <a:t>Solution: Create a </a:t>
            </a:r>
            <a:r>
              <a:rPr lang="en">
                <a:solidFill>
                  <a:srgbClr val="FFFFFF"/>
                </a:solidFill>
              </a:rPr>
              <a:t>function</a:t>
            </a:r>
            <a:r>
              <a:rPr lang="en">
                <a:solidFill>
                  <a:srgbClr val="FFFFFF"/>
                </a:solidFill>
              </a:rPr>
              <a:t> that can manually rename 1 country at a time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700" y="1581101"/>
            <a:ext cx="3682351" cy="237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2223" y="3931348"/>
            <a:ext cx="3003313" cy="39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ctrTitle"/>
          </p:nvPr>
        </p:nvSpPr>
        <p:spPr>
          <a:xfrm>
            <a:off x="1215450" y="3032875"/>
            <a:ext cx="671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r>
              <a:rPr lang="en"/>
              <a:t> 01</a:t>
            </a:r>
            <a:endParaRPr/>
          </a:p>
        </p:txBody>
      </p:sp>
      <p:sp>
        <p:nvSpPr>
          <p:cNvPr id="245" name="Google Shape;245;p32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First real graph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Looking for </a:t>
            </a:r>
            <a:r>
              <a:rPr lang="en" sz="1100"/>
              <a:t>patterns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Interesting LSRL but R</a:t>
            </a:r>
            <a:r>
              <a:rPr baseline="30000" lang="en" sz="1100"/>
              <a:t>2</a:t>
            </a:r>
            <a:r>
              <a:rPr lang="en" sz="1100"/>
              <a:t> is poor</a:t>
            </a:r>
            <a:endParaRPr sz="1100"/>
          </a:p>
        </p:txBody>
      </p:sp>
      <p:pic>
        <p:nvPicPr>
          <p:cNvPr id="246" name="Google Shape;2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50" y="1408975"/>
            <a:ext cx="4386651" cy="303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type="ctrTitle"/>
          </p:nvPr>
        </p:nvSpPr>
        <p:spPr>
          <a:xfrm>
            <a:off x="644125" y="619550"/>
            <a:ext cx="80658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ANALYSIS</a:t>
            </a:r>
            <a:r>
              <a:rPr lang="en"/>
              <a:t> 02</a:t>
            </a:r>
            <a:endParaRPr/>
          </a:p>
        </p:txBody>
      </p:sp>
      <p:sp>
        <p:nvSpPr>
          <p:cNvPr id="252" name="Google Shape;252;p33"/>
          <p:cNvSpPr txBox="1"/>
          <p:nvPr>
            <p:ph idx="1" type="body"/>
          </p:nvPr>
        </p:nvSpPr>
        <p:spPr>
          <a:xfrm>
            <a:off x="5005900" y="1821450"/>
            <a:ext cx="3255000" cy="24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Oceania has much larger SD than other continents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Otherwise regular between continents</a:t>
            </a:r>
            <a:endParaRPr sz="1100"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150" y="1660575"/>
            <a:ext cx="3839859" cy="249989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3"/>
          <p:cNvSpPr txBox="1"/>
          <p:nvPr/>
        </p:nvSpPr>
        <p:spPr>
          <a:xfrm>
            <a:off x="2838750" y="4456075"/>
            <a:ext cx="3466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rPr>
              <a:t>Point Spread = |Home Score-Away Score|</a:t>
            </a:r>
            <a:endParaRPr sz="1100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ccer Club Brand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C5641"/>
      </a:accent1>
      <a:accent2>
        <a:srgbClr val="005375"/>
      </a:accent2>
      <a:accent3>
        <a:srgbClr val="00344A"/>
      </a:accent3>
      <a:accent4>
        <a:srgbClr val="9E3D2E"/>
      </a:accent4>
      <a:accent5>
        <a:srgbClr val="0074A3"/>
      </a:accent5>
      <a:accent6>
        <a:srgbClr val="06354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